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9"/>
  </p:notes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</p:sldIdLst>
  <p:sldSz cx="9144000" cy="5143500" type="screen16x9"/>
  <p:notesSz cx="6858000" cy="9144000"/>
  <p:embeddedFontLst>
    <p:embeddedFont>
      <p:font typeface="Bitter" panose="020B0604020202020204" charset="0"/>
      <p:regular r:id="rId10"/>
      <p:bold r:id="rId11"/>
      <p:italic r:id="rId12"/>
    </p:embeddedFont>
    <p:embeddedFont>
      <p:font typeface="Old Standard TT" panose="020B0604020202020204" charset="0"/>
      <p:regular r:id="rId13"/>
      <p:bold r:id="rId14"/>
      <p: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1" d="100"/>
          <a:sy n="51" d="100"/>
        </p:scale>
        <p:origin x="10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1988672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798285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468612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097417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417190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450926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366711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166570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100"/>
            <a:ext cx="9144000" cy="1711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11" name="Shape 11"/>
          <p:cNvCxnSpPr/>
          <p:nvPr/>
        </p:nvCxnSpPr>
        <p:spPr>
          <a:xfrm>
            <a:off x="641934" y="3597500"/>
            <a:ext cx="390299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512700" y="3840639"/>
            <a:ext cx="8118600" cy="787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accent1"/>
                </a:solidFill>
              </a:rPr>
              <a:t>‹#›</a:t>
            </a:fld>
            <a:endParaRPr lang="en">
              <a:solidFill>
                <a:schemeClr val="accent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311700" y="1039650"/>
            <a:ext cx="8520600" cy="2106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4000" b="1"/>
            </a:lvl1pPr>
            <a:lvl2pPr lvl="1" algn="ctr">
              <a:spcBef>
                <a:spcPts val="0"/>
              </a:spcBef>
              <a:buSzPct val="100000"/>
              <a:defRPr sz="14000" b="1"/>
            </a:lvl2pPr>
            <a:lvl3pPr lvl="2" algn="ctr">
              <a:spcBef>
                <a:spcPts val="0"/>
              </a:spcBef>
              <a:buSzPct val="100000"/>
              <a:defRPr sz="14000" b="1"/>
            </a:lvl3pPr>
            <a:lvl4pPr lvl="3" algn="ctr">
              <a:spcBef>
                <a:spcPts val="0"/>
              </a:spcBef>
              <a:buSzPct val="100000"/>
              <a:defRPr sz="14000" b="1"/>
            </a:lvl4pPr>
            <a:lvl5pPr lvl="4" algn="ctr">
              <a:spcBef>
                <a:spcPts val="0"/>
              </a:spcBef>
              <a:buSzPct val="100000"/>
              <a:defRPr sz="14000" b="1"/>
            </a:lvl5pPr>
            <a:lvl6pPr lvl="5" algn="ctr">
              <a:spcBef>
                <a:spcPts val="0"/>
              </a:spcBef>
              <a:buSzPct val="100000"/>
              <a:defRPr sz="14000" b="1"/>
            </a:lvl6pPr>
            <a:lvl7pPr lvl="6" algn="ctr">
              <a:spcBef>
                <a:spcPts val="0"/>
              </a:spcBef>
              <a:buSzPct val="100000"/>
              <a:defRPr sz="14000" b="1"/>
            </a:lvl7pPr>
            <a:lvl8pPr lvl="7" algn="ctr">
              <a:spcBef>
                <a:spcPts val="0"/>
              </a:spcBef>
              <a:buSzPct val="100000"/>
              <a:defRPr sz="14000" b="1"/>
            </a:lvl8pPr>
            <a:lvl9pPr lvl="8" algn="ctr">
              <a:spcBef>
                <a:spcPts val="0"/>
              </a:spcBef>
              <a:buSzPct val="100000"/>
              <a:defRPr sz="14000" b="1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solidFill>
          <a:schemeClr val="dk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hape 16"/>
          <p:cNvCxnSpPr/>
          <p:nvPr/>
        </p:nvCxnSpPr>
        <p:spPr>
          <a:xfrm>
            <a:off x="641934" y="3597500"/>
            <a:ext cx="390299" cy="0"/>
          </a:xfrm>
          <a:prstGeom prst="straightConnector1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accent1"/>
                </a:solidFill>
              </a:rPr>
              <a:t>‹#›</a:t>
            </a:fld>
            <a:endParaRPr lang="en">
              <a:solidFill>
                <a:schemeClr val="accent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311700" y="1171675"/>
            <a:ext cx="3999900" cy="3397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2"/>
          </p:nvPr>
        </p:nvSpPr>
        <p:spPr>
          <a:xfrm>
            <a:off x="4832400" y="1171675"/>
            <a:ext cx="3999900" cy="3397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lt2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accent1"/>
                </a:solidFill>
              </a:rPr>
              <a:t>‹#›</a:t>
            </a:fld>
            <a:endParaRPr lang="en">
              <a:solidFill>
                <a:schemeClr val="accen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41" name="Shape 41"/>
          <p:cNvCxnSpPr/>
          <p:nvPr/>
        </p:nvCxnSpPr>
        <p:spPr>
          <a:xfrm>
            <a:off x="5029675" y="4495500"/>
            <a:ext cx="6864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265500" y="1382350"/>
            <a:ext cx="4045200" cy="13332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ubTitle" idx="1"/>
          </p:nvPr>
        </p:nvSpPr>
        <p:spPr>
          <a:xfrm>
            <a:off x="265500" y="2769000"/>
            <a:ext cx="4045200" cy="1345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accent1"/>
                </a:solidFill>
              </a:rPr>
              <a:t>‹#›</a:t>
            </a:fld>
            <a:endParaRPr lang="en">
              <a:solidFill>
                <a:schemeClr val="accent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Old Standard TT"/>
              <a:defRPr sz="18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‹#›</a:t>
            </a:fld>
            <a:endParaRPr lang="en" sz="1000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ctr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6000" b="1">
                <a:latin typeface="Bitter"/>
                <a:ea typeface="Bitter"/>
                <a:cs typeface="Bitter"/>
                <a:sym typeface="Bitter"/>
              </a:rPr>
              <a:t>Body Membranes</a:t>
            </a:r>
          </a:p>
        </p:txBody>
      </p:sp>
      <p:sp>
        <p:nvSpPr>
          <p:cNvPr id="60" name="Shape 60"/>
          <p:cNvSpPr txBox="1">
            <a:spLocks noGrp="1"/>
          </p:cNvSpPr>
          <p:nvPr>
            <p:ph type="subTitle" idx="1"/>
          </p:nvPr>
        </p:nvSpPr>
        <p:spPr>
          <a:xfrm>
            <a:off x="512700" y="3840639"/>
            <a:ext cx="8118600" cy="787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Bitter"/>
                <a:ea typeface="Bitter"/>
                <a:cs typeface="Bitter"/>
                <a:sym typeface="Bitter"/>
              </a:rPr>
              <a:t>Anatomy 3.1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311700" y="172675"/>
            <a:ext cx="8520600" cy="885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5500" b="1" dirty="0" smtClean="0">
                <a:solidFill>
                  <a:schemeClr val="lt2"/>
                </a:solidFill>
                <a:latin typeface="Bitter"/>
                <a:ea typeface="Bitter"/>
                <a:cs typeface="Bitter"/>
                <a:sym typeface="Bitter"/>
              </a:rPr>
              <a:t>Epithelial Membranes:</a:t>
            </a:r>
            <a:endParaRPr lang="en" sz="5500" b="1" dirty="0">
              <a:solidFill>
                <a:schemeClr val="lt2"/>
              </a:solidFill>
              <a:latin typeface="Bitter"/>
              <a:ea typeface="Bitter"/>
              <a:cs typeface="Bitter"/>
              <a:sym typeface="Bitter"/>
            </a:endParaRPr>
          </a:p>
        </p:txBody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533400" algn="ctr" rtl="0">
              <a:spcBef>
                <a:spcPts val="0"/>
              </a:spcBef>
              <a:buClr>
                <a:srgbClr val="FFFFFF"/>
              </a:buClr>
              <a:buSzPct val="100000"/>
              <a:buFont typeface="Bitter"/>
            </a:pPr>
            <a:r>
              <a:rPr lang="en" sz="5500" dirty="0" smtClean="0">
                <a:solidFill>
                  <a:srgbClr val="FFFFFF"/>
                </a:solidFill>
                <a:latin typeface="Bitter"/>
                <a:ea typeface="Bitter"/>
                <a:cs typeface="Bitter"/>
                <a:sym typeface="Bitter"/>
              </a:rPr>
              <a:t>Membranes that LINE the body</a:t>
            </a:r>
            <a:endParaRPr lang="en" sz="5500" dirty="0">
              <a:solidFill>
                <a:srgbClr val="FFFFFF"/>
              </a:solidFill>
              <a:latin typeface="Bitter"/>
              <a:ea typeface="Bitter"/>
              <a:cs typeface="Bitter"/>
              <a:sym typeface="Bitter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311700" y="172675"/>
            <a:ext cx="8520600" cy="885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800" b="1">
                <a:solidFill>
                  <a:schemeClr val="lt2"/>
                </a:solidFill>
                <a:latin typeface="Bitter"/>
                <a:ea typeface="Bitter"/>
                <a:cs typeface="Bitter"/>
                <a:sym typeface="Bitter"/>
              </a:rPr>
              <a:t>Cutaneous Membrane:</a:t>
            </a:r>
          </a:p>
        </p:txBody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533400" rtl="0">
              <a:spcBef>
                <a:spcPts val="0"/>
              </a:spcBef>
              <a:buClr>
                <a:srgbClr val="FFFFFF"/>
              </a:buClr>
              <a:buSzPct val="100000"/>
              <a:buFont typeface="Bitter"/>
            </a:pPr>
            <a:r>
              <a:rPr lang="en" sz="4800">
                <a:solidFill>
                  <a:srgbClr val="FFFFFF"/>
                </a:solidFill>
                <a:latin typeface="Bitter"/>
                <a:ea typeface="Bitter"/>
                <a:cs typeface="Bitter"/>
                <a:sym typeface="Bitter"/>
              </a:rPr>
              <a:t>A.K.A:  Skin!</a:t>
            </a:r>
          </a:p>
          <a:p>
            <a:pPr marL="457200" lvl="0" indent="-533400" rtl="0">
              <a:spcBef>
                <a:spcPts val="0"/>
              </a:spcBef>
              <a:buClr>
                <a:srgbClr val="FFFFFF"/>
              </a:buClr>
              <a:buSzPct val="100000"/>
              <a:buFont typeface="Bitter"/>
            </a:pPr>
            <a:r>
              <a:rPr lang="en" sz="4800">
                <a:solidFill>
                  <a:srgbClr val="FFFFFF"/>
                </a:solidFill>
                <a:latin typeface="Bitter"/>
                <a:ea typeface="Bitter"/>
                <a:cs typeface="Bitter"/>
                <a:sym typeface="Bitter"/>
              </a:rPr>
              <a:t>Dry Membrane</a:t>
            </a:r>
          </a:p>
          <a:p>
            <a:pPr marL="457200" lvl="0" indent="-533400" rtl="0">
              <a:spcBef>
                <a:spcPts val="0"/>
              </a:spcBef>
              <a:buClr>
                <a:srgbClr val="FFFFFF"/>
              </a:buClr>
              <a:buSzPct val="100000"/>
              <a:buFont typeface="Bitter"/>
            </a:pPr>
            <a:r>
              <a:rPr lang="en" sz="4800">
                <a:solidFill>
                  <a:srgbClr val="FFFFFF"/>
                </a:solidFill>
                <a:latin typeface="Bitter"/>
                <a:ea typeface="Bitter"/>
                <a:cs typeface="Bitter"/>
                <a:sym typeface="Bitter"/>
              </a:rPr>
              <a:t>Exposed to air</a:t>
            </a:r>
          </a:p>
        </p:txBody>
      </p:sp>
    </p:spTree>
    <p:extLst>
      <p:ext uri="{BB962C8B-B14F-4D97-AF65-F5344CB8AC3E}">
        <p14:creationId xmlns:p14="http://schemas.microsoft.com/office/powerpoint/2010/main" val="34377680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311700" y="172675"/>
            <a:ext cx="8520600" cy="885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800" b="1">
                <a:solidFill>
                  <a:schemeClr val="lt2"/>
                </a:solidFill>
                <a:latin typeface="Bitter"/>
                <a:ea typeface="Bitter"/>
                <a:cs typeface="Bitter"/>
                <a:sym typeface="Bitter"/>
              </a:rPr>
              <a:t>Mucous Membrane:</a:t>
            </a:r>
          </a:p>
        </p:txBody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533400" rtl="0">
              <a:spcBef>
                <a:spcPts val="0"/>
              </a:spcBef>
              <a:buClr>
                <a:srgbClr val="FFFFFF"/>
              </a:buClr>
              <a:buSzPct val="100000"/>
              <a:buFont typeface="Bitter"/>
            </a:pPr>
            <a:r>
              <a:rPr lang="en" sz="4800">
                <a:solidFill>
                  <a:srgbClr val="FFFFFF"/>
                </a:solidFill>
                <a:latin typeface="Bitter"/>
                <a:ea typeface="Bitter"/>
                <a:cs typeface="Bitter"/>
                <a:sym typeface="Bitter"/>
              </a:rPr>
              <a:t>Line body cavities that open to the exterior</a:t>
            </a:r>
          </a:p>
          <a:p>
            <a:pPr marL="457200" lvl="0" indent="-533400" rtl="0">
              <a:spcBef>
                <a:spcPts val="0"/>
              </a:spcBef>
              <a:buClr>
                <a:srgbClr val="FFFFFF"/>
              </a:buClr>
              <a:buSzPct val="100000"/>
              <a:buFont typeface="Bitter"/>
            </a:pPr>
            <a:r>
              <a:rPr lang="en" sz="4800">
                <a:solidFill>
                  <a:srgbClr val="FFFFFF"/>
                </a:solidFill>
                <a:latin typeface="Bitter"/>
                <a:ea typeface="Bitter"/>
                <a:cs typeface="Bitter"/>
                <a:sym typeface="Bitter"/>
              </a:rPr>
              <a:t>Wet/moist membrane</a:t>
            </a:r>
          </a:p>
          <a:p>
            <a:pPr marL="457200" lvl="0" indent="-533400" rtl="0">
              <a:spcBef>
                <a:spcPts val="0"/>
              </a:spcBef>
              <a:buClr>
                <a:srgbClr val="FFFFFF"/>
              </a:buClr>
              <a:buSzPct val="100000"/>
              <a:buFont typeface="Bitter"/>
            </a:pPr>
            <a:r>
              <a:rPr lang="en" sz="4800">
                <a:solidFill>
                  <a:srgbClr val="FFFFFF"/>
                </a:solidFill>
                <a:latin typeface="Bitter"/>
                <a:ea typeface="Bitter"/>
                <a:cs typeface="Bitter"/>
                <a:sym typeface="Bitter"/>
              </a:rPr>
              <a:t>Bathed in secretions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311700" y="-55925"/>
            <a:ext cx="8520600" cy="885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800" b="1">
                <a:solidFill>
                  <a:schemeClr val="lt2"/>
                </a:solidFill>
                <a:latin typeface="Bitter"/>
                <a:ea typeface="Bitter"/>
                <a:cs typeface="Bitter"/>
                <a:sym typeface="Bitter"/>
              </a:rPr>
              <a:t>Serous Membrane:</a:t>
            </a:r>
          </a:p>
        </p:txBody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98675" y="829675"/>
            <a:ext cx="8905500" cy="4079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82600" rtl="0">
              <a:spcBef>
                <a:spcPts val="0"/>
              </a:spcBef>
              <a:buClr>
                <a:srgbClr val="FFFFFF"/>
              </a:buClr>
              <a:buSzPct val="100000"/>
              <a:buFont typeface="Bitter"/>
            </a:pPr>
            <a:r>
              <a:rPr lang="en" sz="4000">
                <a:solidFill>
                  <a:srgbClr val="FFFFFF"/>
                </a:solidFill>
                <a:latin typeface="Bitter"/>
                <a:ea typeface="Bitter"/>
                <a:cs typeface="Bitter"/>
                <a:sym typeface="Bitter"/>
              </a:rPr>
              <a:t>Lines body cavities that are closed within the body.</a:t>
            </a:r>
          </a:p>
          <a:p>
            <a:pPr marL="457200" lvl="0" indent="-482600" rtl="0">
              <a:spcBef>
                <a:spcPts val="0"/>
              </a:spcBef>
              <a:buClr>
                <a:srgbClr val="FFFFFF"/>
              </a:buClr>
              <a:buSzPct val="100000"/>
              <a:buFont typeface="Bitter"/>
            </a:pPr>
            <a:r>
              <a:rPr lang="en" sz="4000">
                <a:solidFill>
                  <a:srgbClr val="FFFFFF"/>
                </a:solidFill>
                <a:latin typeface="Bitter"/>
                <a:ea typeface="Bitter"/>
                <a:cs typeface="Bitter"/>
                <a:sym typeface="Bitter"/>
              </a:rPr>
              <a:t>Occurs in pairs:  </a:t>
            </a:r>
          </a:p>
          <a:p>
            <a:pPr marL="914400" lvl="1" indent="-469900" rtl="0">
              <a:spcBef>
                <a:spcPts val="0"/>
              </a:spcBef>
              <a:buClr>
                <a:srgbClr val="FFFFFF"/>
              </a:buClr>
              <a:buSzPct val="100000"/>
              <a:buFont typeface="Bitter"/>
            </a:pPr>
            <a:r>
              <a:rPr lang="en" sz="3800">
                <a:solidFill>
                  <a:srgbClr val="FFFFFF"/>
                </a:solidFill>
                <a:latin typeface="Bitter"/>
                <a:ea typeface="Bitter"/>
                <a:cs typeface="Bitter"/>
                <a:sym typeface="Bitter"/>
              </a:rPr>
              <a:t>Visceral:  Touches organ</a:t>
            </a:r>
          </a:p>
          <a:p>
            <a:pPr marL="914400" lvl="1" indent="-469900" rtl="0">
              <a:spcBef>
                <a:spcPts val="0"/>
              </a:spcBef>
              <a:buClr>
                <a:srgbClr val="FFFFFF"/>
              </a:buClr>
              <a:buSzPct val="100000"/>
              <a:buFont typeface="Bitter"/>
            </a:pPr>
            <a:r>
              <a:rPr lang="en" sz="3800">
                <a:solidFill>
                  <a:srgbClr val="FFFFFF"/>
                </a:solidFill>
                <a:latin typeface="Bitter"/>
                <a:ea typeface="Bitter"/>
                <a:cs typeface="Bitter"/>
                <a:sym typeface="Bitter"/>
              </a:rPr>
              <a:t>Parietal Does NOT touch organ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Shape 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125" y="152400"/>
            <a:ext cx="4485650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Shape 8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80225" y="152400"/>
            <a:ext cx="4485649" cy="4838699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Shape 85"/>
          <p:cNvSpPr txBox="1"/>
          <p:nvPr/>
        </p:nvSpPr>
        <p:spPr>
          <a:xfrm>
            <a:off x="1966950" y="195150"/>
            <a:ext cx="3157500" cy="8388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1800" b="1">
                <a:latin typeface="Bitter"/>
                <a:ea typeface="Bitter"/>
                <a:cs typeface="Bitter"/>
                <a:sym typeface="Bitter"/>
              </a:rPr>
              <a:t>Membranes are separated by Serous Fluid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311700" y="-132125"/>
            <a:ext cx="8520600" cy="1143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5500" b="1" dirty="0">
                <a:solidFill>
                  <a:schemeClr val="lt2"/>
                </a:solidFill>
                <a:latin typeface="Bitter"/>
                <a:ea typeface="Bitter"/>
                <a:cs typeface="Bitter"/>
                <a:sym typeface="Bitter"/>
              </a:rPr>
              <a:t>Connective Membrane:</a:t>
            </a:r>
          </a:p>
        </p:txBody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0" y="666075"/>
            <a:ext cx="9144000" cy="4317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6000">
                <a:solidFill>
                  <a:srgbClr val="FFFFFF"/>
                </a:solidFill>
                <a:latin typeface="Bitter"/>
                <a:ea typeface="Bitter"/>
                <a:cs typeface="Bitter"/>
                <a:sym typeface="Bitter"/>
              </a:rPr>
              <a:t>Synovial Membrane</a:t>
            </a:r>
          </a:p>
          <a:p>
            <a:pPr marL="457200" lvl="0" indent="-469900" rtl="0">
              <a:spcBef>
                <a:spcPts val="0"/>
              </a:spcBef>
              <a:buClr>
                <a:srgbClr val="FFFFFF"/>
              </a:buClr>
              <a:buSzPct val="100000"/>
              <a:buFont typeface="Bitter"/>
            </a:pPr>
            <a:r>
              <a:rPr lang="en" sz="3800">
                <a:solidFill>
                  <a:srgbClr val="FFFFFF"/>
                </a:solidFill>
                <a:latin typeface="Bitter"/>
                <a:ea typeface="Bitter"/>
                <a:cs typeface="Bitter"/>
                <a:sym typeface="Bitter"/>
              </a:rPr>
              <a:t>Found surrounding your joints.</a:t>
            </a:r>
          </a:p>
          <a:p>
            <a:pPr marL="457200" lvl="0" indent="-469900" rtl="0">
              <a:spcBef>
                <a:spcPts val="0"/>
              </a:spcBef>
              <a:buClr>
                <a:srgbClr val="FFFFFF"/>
              </a:buClr>
              <a:buSzPct val="100000"/>
              <a:buFont typeface="Bitter"/>
            </a:pPr>
            <a:r>
              <a:rPr lang="en" sz="3800">
                <a:solidFill>
                  <a:srgbClr val="FFFFFF"/>
                </a:solidFill>
                <a:latin typeface="Bitter"/>
                <a:ea typeface="Bitter"/>
                <a:cs typeface="Bitter"/>
                <a:sym typeface="Bitter"/>
              </a:rPr>
              <a:t>Provides smooth surface &amp; secretes lubricating fluid</a:t>
            </a:r>
          </a:p>
          <a:p>
            <a:pPr marL="457200" lvl="0" indent="-469900" rtl="0">
              <a:spcBef>
                <a:spcPts val="0"/>
              </a:spcBef>
              <a:buClr>
                <a:srgbClr val="FFFFFF"/>
              </a:buClr>
              <a:buSzPct val="100000"/>
              <a:buFont typeface="Bitter"/>
            </a:pPr>
            <a:r>
              <a:rPr lang="en" sz="3800">
                <a:solidFill>
                  <a:srgbClr val="FFFFFF"/>
                </a:solidFill>
                <a:latin typeface="Bitter"/>
                <a:ea typeface="Bitter"/>
                <a:cs typeface="Bitter"/>
                <a:sym typeface="Bitter"/>
              </a:rPr>
              <a:t>Only connective tissue </a:t>
            </a:r>
            <a:r>
              <a:rPr lang="en" sz="3000">
                <a:solidFill>
                  <a:srgbClr val="FFFFFF"/>
                </a:solidFill>
                <a:latin typeface="Bitter"/>
                <a:ea typeface="Bitter"/>
                <a:cs typeface="Bitter"/>
                <a:sym typeface="Bitter"/>
              </a:rPr>
              <a:t>(no epithelial)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aperback">
  <a:themeElements>
    <a:clrScheme name="Paperback">
      <a:dk1>
        <a:srgbClr val="000000"/>
      </a:dk1>
      <a:lt1>
        <a:srgbClr val="FFFFFF"/>
      </a:lt1>
      <a:dk2>
        <a:srgbClr val="00695C"/>
      </a:dk2>
      <a:lt2>
        <a:srgbClr val="26A69A"/>
      </a:lt2>
      <a:accent1>
        <a:srgbClr val="FFFBF0"/>
      </a:accent1>
      <a:accent2>
        <a:srgbClr val="B7B7B7"/>
      </a:accent2>
      <a:accent3>
        <a:srgbClr val="FB8C00"/>
      </a:accent3>
      <a:accent4>
        <a:srgbClr val="80CBC4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96</Words>
  <Application>Microsoft Office PowerPoint</Application>
  <PresentationFormat>On-screen Show (16:9)</PresentationFormat>
  <Paragraphs>23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Bitter</vt:lpstr>
      <vt:lpstr>Old Standard TT</vt:lpstr>
      <vt:lpstr>Arial</vt:lpstr>
      <vt:lpstr>paperback</vt:lpstr>
      <vt:lpstr>Body Membranes</vt:lpstr>
      <vt:lpstr>Epithelial Membranes:</vt:lpstr>
      <vt:lpstr>Cutaneous Membrane:</vt:lpstr>
      <vt:lpstr>Mucous Membrane:</vt:lpstr>
      <vt:lpstr>Serous Membrane:</vt:lpstr>
      <vt:lpstr>PowerPoint Presentation</vt:lpstr>
      <vt:lpstr>Connective Membrane: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Body Membranes</dc:title>
  <dc:creator>JHALKUFF</dc:creator>
  <cp:lastModifiedBy>jhalkuff</cp:lastModifiedBy>
  <cp:revision>1</cp:revision>
  <dcterms:modified xsi:type="dcterms:W3CDTF">2017-02-11T02:31:54Z</dcterms:modified>
</cp:coreProperties>
</file>