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Old Standard TT" panose="020B0604020202020204" charset="0"/>
      <p:regular r:id="rId15"/>
      <p:bold r:id="rId16"/>
      <p:italic r:id="rId17"/>
    </p:embeddedFont>
    <p:embeddedFont>
      <p:font typeface="Bitter" panose="020B0604020202020204" charset="0"/>
      <p:regular r:id="rId18"/>
      <p:bold r:id="rId19"/>
      <p: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8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951136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06811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798321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424363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27700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2699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2862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58432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419230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27678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06371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358198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7765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4000" b="1"/>
            </a:lvl1pPr>
            <a:lvl2pPr lvl="1" algn="ctr">
              <a:spcBef>
                <a:spcPts val="0"/>
              </a:spcBef>
              <a:buSzPct val="100000"/>
              <a:defRPr sz="14000" b="1"/>
            </a:lvl2pPr>
            <a:lvl3pPr lvl="2" algn="ctr">
              <a:spcBef>
                <a:spcPts val="0"/>
              </a:spcBef>
              <a:buSzPct val="100000"/>
              <a:defRPr sz="14000" b="1"/>
            </a:lvl3pPr>
            <a:lvl4pPr lvl="3" algn="ctr">
              <a:spcBef>
                <a:spcPts val="0"/>
              </a:spcBef>
              <a:buSzPct val="100000"/>
              <a:defRPr sz="14000" b="1"/>
            </a:lvl4pPr>
            <a:lvl5pPr lvl="4" algn="ctr">
              <a:spcBef>
                <a:spcPts val="0"/>
              </a:spcBef>
              <a:buSzPct val="100000"/>
              <a:defRPr sz="14000" b="1"/>
            </a:lvl5pPr>
            <a:lvl6pPr lvl="5" algn="ctr">
              <a:spcBef>
                <a:spcPts val="0"/>
              </a:spcBef>
              <a:buSzPct val="100000"/>
              <a:defRPr sz="14000" b="1"/>
            </a:lvl6pPr>
            <a:lvl7pPr lvl="6" algn="ctr">
              <a:spcBef>
                <a:spcPts val="0"/>
              </a:spcBef>
              <a:buSzPct val="100000"/>
              <a:defRPr sz="14000" b="1"/>
            </a:lvl7pPr>
            <a:lvl8pPr lvl="7" algn="ctr">
              <a:spcBef>
                <a:spcPts val="0"/>
              </a:spcBef>
              <a:buSzPct val="100000"/>
              <a:defRPr sz="14000" b="1"/>
            </a:lvl8pPr>
            <a:lvl9pPr lvl="8" algn="ctr">
              <a:spcBef>
                <a:spcPts val="0"/>
              </a:spcBef>
              <a:buSzPct val="100000"/>
              <a:defRPr sz="14000" b="1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hape 16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ld Standard TT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 lang="en" sz="10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 b="1">
                <a:latin typeface="Bitter"/>
                <a:ea typeface="Bitter"/>
                <a:cs typeface="Bitter"/>
                <a:sym typeface="Bitter"/>
              </a:rPr>
              <a:t>Bone Shapes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latin typeface="Bitter" panose="020B0604020202020204" charset="0"/>
              </a:rPr>
              <a:t>Anatomy 4.3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311700" y="235350"/>
            <a:ext cx="8520600" cy="1158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Epiphyseal Plate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311700" y="1208600"/>
            <a:ext cx="85815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Plate of cartilage in epiphysis of young bone</a:t>
            </a:r>
          </a:p>
          <a:p>
            <a:pPr marL="457200" lvl="0" indent="-4572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Growth still occurring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311700" y="235350"/>
            <a:ext cx="8520600" cy="1158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Epiphyseal Line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311700" y="1208600"/>
            <a:ext cx="85815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“Scar” left when cartilage plate ossifies (hardens) into bone</a:t>
            </a:r>
          </a:p>
          <a:p>
            <a:pPr marL="457200" lvl="0" indent="-4572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Growth complete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311700" y="235350"/>
            <a:ext cx="8520600" cy="1158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Structure of a Long Bone</a:t>
            </a:r>
          </a:p>
        </p:txBody>
      </p:sp>
      <p:pic>
        <p:nvPicPr>
          <p:cNvPr id="130" name="Shape 1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46350"/>
            <a:ext cx="8679899" cy="2142205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Shape 131"/>
          <p:cNvSpPr txBox="1"/>
          <p:nvPr/>
        </p:nvSpPr>
        <p:spPr>
          <a:xfrm>
            <a:off x="514475" y="1470150"/>
            <a:ext cx="1023900" cy="6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Bitter"/>
                <a:ea typeface="Bitter"/>
                <a:cs typeface="Bitter"/>
                <a:sym typeface="Bitter"/>
              </a:rPr>
              <a:t>Epiphysis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7697550" y="1454250"/>
            <a:ext cx="1023900" cy="6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Bitter"/>
                <a:ea typeface="Bitter"/>
                <a:cs typeface="Bitter"/>
                <a:sym typeface="Bitter"/>
              </a:rPr>
              <a:t>Epiphysis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x="3744750" y="1470150"/>
            <a:ext cx="1152000" cy="6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Bitter"/>
                <a:ea typeface="Bitter"/>
                <a:cs typeface="Bitter"/>
                <a:sym typeface="Bitter"/>
              </a:rPr>
              <a:t>Diaphysis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724975" y="3688550"/>
            <a:ext cx="1359600" cy="44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Spongy Bone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2183200" y="3688550"/>
            <a:ext cx="1459800" cy="44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Compact Bone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x="4064075" y="3630050"/>
            <a:ext cx="1152000" cy="55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Medullary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  Cavity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5180750" y="3594650"/>
            <a:ext cx="1359600" cy="44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Periosteum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235350"/>
            <a:ext cx="8520600" cy="1158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Long Bones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699" y="1171600"/>
            <a:ext cx="61764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Longer than wide</a:t>
            </a:r>
          </a:p>
          <a:p>
            <a:pPr marL="457200" lvl="0" indent="-4572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Shaft with head</a:t>
            </a:r>
          </a:p>
          <a:p>
            <a:pPr marL="457200" lvl="0" indent="-4572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Found in limbs</a:t>
            </a:r>
          </a:p>
          <a:p>
            <a:pPr marL="457200" lvl="0" indent="-45720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Made of compact bone</a:t>
            </a:r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5913241" y="1816408"/>
            <a:ext cx="3620850" cy="1211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235350"/>
            <a:ext cx="8520600" cy="1158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Short Bones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699" y="1171600"/>
            <a:ext cx="61764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Cube-shaped</a:t>
            </a:r>
          </a:p>
          <a:p>
            <a:pPr marL="457200" lvl="0" indent="-4572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Found in wrists &amp; ankles</a:t>
            </a:r>
          </a:p>
          <a:p>
            <a:pPr marL="457200" lvl="0" indent="-4572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Made of spongy bone</a:t>
            </a:r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5550613" y="1656263"/>
            <a:ext cx="3931900" cy="1489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11700" y="235350"/>
            <a:ext cx="8520600" cy="1158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Flat Bones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11699" y="1171600"/>
            <a:ext cx="61764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Thin/flattened/curved</a:t>
            </a:r>
          </a:p>
          <a:p>
            <a:pPr marL="457200" lvl="0" indent="-4572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Spongy bone covered in compact bone</a:t>
            </a:r>
          </a:p>
          <a:p>
            <a:pPr marL="457200" lvl="0" indent="-4572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Ex. Skull, ribs, sternum</a:t>
            </a:r>
          </a:p>
        </p:txBody>
      </p:sp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9250" y="860550"/>
            <a:ext cx="1904649" cy="3090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235350"/>
            <a:ext cx="8520600" cy="1158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Irregular Bones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699" y="1171600"/>
            <a:ext cx="61764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“Junk Drawer”</a:t>
            </a:r>
          </a:p>
          <a:p>
            <a:pPr marL="457200" lvl="0" indent="-4572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Don’t fit other categories</a:t>
            </a:r>
          </a:p>
          <a:p>
            <a:pPr marL="457200" lvl="0" indent="-4572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Ex. Hips, Vertebrae</a:t>
            </a:r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33450" y="1089975"/>
            <a:ext cx="2191799" cy="26069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11700" y="235350"/>
            <a:ext cx="8520600" cy="1158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Epiphysis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11700" y="1208600"/>
            <a:ext cx="85815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Compact &amp; Spongy Bone</a:t>
            </a:r>
          </a:p>
          <a:p>
            <a:pPr marL="457200" lvl="0" indent="-4572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Ends of long bone</a:t>
            </a:r>
          </a:p>
          <a:p>
            <a:pPr marL="457200" lvl="0" indent="-4572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Red bone marrow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311700" y="235350"/>
            <a:ext cx="8520600" cy="1158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Diaphysis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311700" y="1208600"/>
            <a:ext cx="85815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Compact Bone</a:t>
            </a:r>
          </a:p>
          <a:p>
            <a:pPr marL="457200" lvl="0" indent="-4572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Shaft (length) of long bone</a:t>
            </a:r>
          </a:p>
          <a:p>
            <a:pPr marL="457200" lvl="0" indent="-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Bitter"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Yellow bone marrow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    (adipose storage)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311700" y="235350"/>
            <a:ext cx="8520600" cy="1158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Periosteum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311700" y="1208600"/>
            <a:ext cx="85815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Fibrous connective tissue that covers the diaphysis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311700" y="235350"/>
            <a:ext cx="8520600" cy="1158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Articular Cartilage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311700" y="1208600"/>
            <a:ext cx="85815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Slippery covering on epiphyses</a:t>
            </a:r>
          </a:p>
          <a:p>
            <a:pPr marL="457200" lvl="0" indent="-4572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Provides smooth movement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</Words>
  <Application>Microsoft Office PowerPoint</Application>
  <PresentationFormat>On-screen Show (16:9)</PresentationFormat>
  <Paragraphs>48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Old Standard TT</vt:lpstr>
      <vt:lpstr>Bitter</vt:lpstr>
      <vt:lpstr>paperback</vt:lpstr>
      <vt:lpstr>Bone Shapes</vt:lpstr>
      <vt:lpstr>Long Bones</vt:lpstr>
      <vt:lpstr>Short Bones</vt:lpstr>
      <vt:lpstr>Flat Bones</vt:lpstr>
      <vt:lpstr>Irregular Bones</vt:lpstr>
      <vt:lpstr>Epiphysis</vt:lpstr>
      <vt:lpstr>Diaphysis</vt:lpstr>
      <vt:lpstr>Periosteum</vt:lpstr>
      <vt:lpstr>Articular Cartilage</vt:lpstr>
      <vt:lpstr>Epiphyseal Plate</vt:lpstr>
      <vt:lpstr>Epiphyseal Line</vt:lpstr>
      <vt:lpstr>Structure of a Long Bone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Bone Shapes</dc:title>
  <dc:creator>JHALKUFF</dc:creator>
  <cp:lastModifiedBy>jhalkuff</cp:lastModifiedBy>
  <cp:revision>3</cp:revision>
  <dcterms:modified xsi:type="dcterms:W3CDTF">2017-02-22T02:30:04Z</dcterms:modified>
</cp:coreProperties>
</file>