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Bitter" panose="020B0604020202020204" charset="0"/>
      <p:regular r:id="rId12"/>
      <p:bold r:id="rId13"/>
      <p:italic r:id="rId14"/>
    </p:embeddedFont>
    <p:embeddedFont>
      <p:font typeface="Old Standard TT" panose="020B0604020202020204" charset="0"/>
      <p:regular r:id="rId15"/>
      <p:bold r:id="rId16"/>
      <p: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DA2971C-4A27-4436-ABB4-6DD478430D49}">
  <a:tblStyle styleId="{6DA2971C-4A27-4436-ABB4-6DD478430D49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0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5902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119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5480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8014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396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0224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54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8947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0438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9559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 b="1">
                <a:latin typeface="Bitter"/>
                <a:ea typeface="Bitter"/>
                <a:cs typeface="Bitter"/>
                <a:sym typeface="Bitter"/>
              </a:rPr>
              <a:t>Epidermis &amp; Dermis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Anatomy 3.3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Shape 65"/>
          <p:cNvGraphicFramePr/>
          <p:nvPr/>
        </p:nvGraphicFramePr>
        <p:xfrm>
          <a:off x="514600" y="1781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{6DA2971C-4A27-4436-ABB4-6DD478430D49}</a:tableStyleId>
              </a:tblPr>
              <a:tblGrid>
                <a:gridCol w="4153000"/>
                <a:gridCol w="4153000"/>
              </a:tblGrid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4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Type of Tissue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4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Characteristic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Stratified Squamous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Avascular (Can shave!)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6" name="Shape 66"/>
          <p:cNvSpPr txBox="1"/>
          <p:nvPr/>
        </p:nvSpPr>
        <p:spPr>
          <a:xfrm>
            <a:off x="407300" y="197350"/>
            <a:ext cx="8520600" cy="96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Epidermis: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393800"/>
            <a:ext cx="8520600" cy="3174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*We will complete this section as a class*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259025" y="345375"/>
            <a:ext cx="8520600" cy="96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Layers of the Epidermis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1393800"/>
            <a:ext cx="8520600" cy="3174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G</a:t>
            </a: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ood </a:t>
            </a:r>
            <a:r>
              <a:rPr lang="en" sz="36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S</a:t>
            </a: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tudents </a:t>
            </a:r>
            <a:r>
              <a:rPr lang="en" sz="36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G</a:t>
            </a: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raduate </a:t>
            </a:r>
            <a:r>
              <a:rPr lang="en" sz="36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L</a:t>
            </a: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ess </a:t>
            </a:r>
            <a:r>
              <a:rPr lang="en" sz="36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C</a:t>
            </a: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ocky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(Inferior to Superior)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259025" y="345375"/>
            <a:ext cx="8520600" cy="96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Acronym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Shape 83"/>
          <p:cNvGraphicFramePr/>
          <p:nvPr/>
        </p:nvGraphicFramePr>
        <p:xfrm>
          <a:off x="514600" y="1781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{6DA2971C-4A27-4436-ABB4-6DD478430D49}</a:tableStyleId>
              </a:tblPr>
              <a:tblGrid>
                <a:gridCol w="4153000"/>
                <a:gridCol w="4153000"/>
              </a:tblGrid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4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Type of Tissue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4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Characteristic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Dense Connective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Thick layer of fibrous &amp; elastic tissue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4" name="Shape 84"/>
          <p:cNvSpPr txBox="1"/>
          <p:nvPr/>
        </p:nvSpPr>
        <p:spPr>
          <a:xfrm>
            <a:off x="407300" y="197350"/>
            <a:ext cx="8520600" cy="96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Dermis: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393800"/>
            <a:ext cx="8520600" cy="3174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*We will complete this section as a class*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259025" y="345375"/>
            <a:ext cx="8520600" cy="96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Layers of the dermis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" name="Shape 95"/>
          <p:cNvGraphicFramePr/>
          <p:nvPr/>
        </p:nvGraphicFramePr>
        <p:xfrm>
          <a:off x="212350" y="726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{6DA2971C-4A27-4436-ABB4-6DD478430D49}</a:tableStyleId>
              </a:tblPr>
              <a:tblGrid>
                <a:gridCol w="4347275"/>
                <a:gridCol w="4347275"/>
              </a:tblGrid>
              <a:tr h="12842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4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Papillary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4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Region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4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Reticular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4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Region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9525">
                <a:tc>
                  <a:txBody>
                    <a:bodyPr/>
                    <a:lstStyle/>
                    <a:p>
                      <a:pPr marL="457200" lvl="0" indent="-3810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“Nipple region”</a:t>
                      </a:r>
                    </a:p>
                    <a:p>
                      <a:pPr marL="457200" lvl="0" indent="-3810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Fingerpring layer (A.K.A. dermal papillae)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lvl="0" indent="-3810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Deepest skin layer</a:t>
                      </a:r>
                    </a:p>
                    <a:p>
                      <a:pPr marL="457200" lvl="0" indent="-3810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Contains blood vessels</a:t>
                      </a:r>
                    </a:p>
                    <a:p>
                      <a:pPr marL="457200" lvl="0" indent="-3810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Sweat/oil glands &amp; nerves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11700" y="1393800"/>
            <a:ext cx="8520600" cy="3174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Friction causes the epidermis to separate from the dermis &amp; fluid fills the gap.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259025" y="345375"/>
            <a:ext cx="8520600" cy="96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What is a blister?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311700" y="1393800"/>
            <a:ext cx="8520600" cy="3174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*We will complete this section as a class*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259025" y="345375"/>
            <a:ext cx="8520600" cy="96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Subcutaneous Layer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On-screen Show (16:9)</PresentationFormat>
  <Paragraphs>32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Bitter</vt:lpstr>
      <vt:lpstr>Old Standard TT</vt:lpstr>
      <vt:lpstr>Arial</vt:lpstr>
      <vt:lpstr>paperback</vt:lpstr>
      <vt:lpstr>Epidermis &amp; Dermis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Epidermis &amp; Dermis</dc:title>
  <dc:creator>JHALKUFF</dc:creator>
  <cp:lastModifiedBy>jhalkuff</cp:lastModifiedBy>
  <cp:revision>1</cp:revision>
  <dcterms:modified xsi:type="dcterms:W3CDTF">2017-02-11T03:12:26Z</dcterms:modified>
</cp:coreProperties>
</file>