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ld Standard TT" panose="020B0604020202020204" charset="0"/>
      <p:regular r:id="rId8"/>
      <p:bold r:id="rId9"/>
      <p:italic r:id="rId10"/>
    </p:embeddedFont>
    <p:embeddedFont>
      <p:font typeface="Bitter" panose="020B0604020202020204" charset="0"/>
      <p:regular r:id="rId11"/>
      <p:bold r:id="rId12"/>
      <p: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7A7136-13A0-4207-BDCF-A85E81CE0E5E}">
  <a:tblStyle styleId="{BA7A7136-13A0-4207-BDCF-A85E81CE0E5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7949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802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4927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30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131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646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20457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Anatomy of Compact Bone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4.4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67425"/>
            <a:ext cx="8520600" cy="15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Why does compact bone look the way it does?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911850"/>
            <a:ext cx="8520600" cy="265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Cells are frozen in place, so the arrangement allows blood to pass through the cells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Shape 71"/>
          <p:cNvGraphicFramePr/>
          <p:nvPr/>
        </p:nvGraphicFramePr>
        <p:xfrm>
          <a:off x="304950" y="52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{BA7A7136-13A0-4207-BDCF-A85E81CE0E5E}</a:tableStyleId>
              </a:tblPr>
              <a:tblGrid>
                <a:gridCol w="2889925"/>
                <a:gridCol w="2889925"/>
                <a:gridCol w="2889925"/>
              </a:tblGrid>
              <a:tr h="1768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Haversian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Canal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Vertical channel through which blood vessels pass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Volkmann’s Canal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(Perforating)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Horizontal channel that connect two Haversian canals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0699" y="525600"/>
            <a:ext cx="2874024" cy="35372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Shape 73"/>
          <p:cNvCxnSpPr/>
          <p:nvPr/>
        </p:nvCxnSpPr>
        <p:spPr>
          <a:xfrm>
            <a:off x="6561975" y="1430800"/>
            <a:ext cx="12300" cy="9621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4" name="Shape 74"/>
          <p:cNvCxnSpPr/>
          <p:nvPr/>
        </p:nvCxnSpPr>
        <p:spPr>
          <a:xfrm flipH="1">
            <a:off x="6640225" y="2503900"/>
            <a:ext cx="8100" cy="5964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5" name="Shape 75"/>
          <p:cNvCxnSpPr/>
          <p:nvPr/>
        </p:nvCxnSpPr>
        <p:spPr>
          <a:xfrm>
            <a:off x="7471175" y="1527400"/>
            <a:ext cx="3600" cy="16797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6" name="Shape 76"/>
          <p:cNvCxnSpPr/>
          <p:nvPr/>
        </p:nvCxnSpPr>
        <p:spPr>
          <a:xfrm>
            <a:off x="6611300" y="2469100"/>
            <a:ext cx="863400" cy="222000"/>
          </a:xfrm>
          <a:prstGeom prst="straightConnector1">
            <a:avLst/>
          </a:prstGeom>
          <a:noFill/>
          <a:ln w="7620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Shape 81"/>
          <p:cNvGraphicFramePr/>
          <p:nvPr/>
        </p:nvGraphicFramePr>
        <p:xfrm>
          <a:off x="304950" y="52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{BA7A7136-13A0-4207-BDCF-A85E81CE0E5E}</a:tableStyleId>
              </a:tblPr>
              <a:tblGrid>
                <a:gridCol w="2889925"/>
                <a:gridCol w="2889925"/>
                <a:gridCol w="2889925"/>
              </a:tblGrid>
              <a:tr h="1768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Osteon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Cylindrical, functional unit of compact bone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Lamella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Concentric rings formed around the canals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4349" y="525597"/>
            <a:ext cx="2793525" cy="353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Shape 87"/>
          <p:cNvGraphicFramePr/>
          <p:nvPr/>
        </p:nvGraphicFramePr>
        <p:xfrm>
          <a:off x="304950" y="29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{BA7A7136-13A0-4207-BDCF-A85E81CE0E5E}</a:tableStyleId>
              </a:tblPr>
              <a:tblGrid>
                <a:gridCol w="2894025"/>
                <a:gridCol w="2894025"/>
                <a:gridCol w="2894025"/>
              </a:tblGrid>
              <a:tr h="15503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Osteocyte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Mature bone cell that lives in lake lacuna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3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Lacunae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“Lake” that houses osteocytes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42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solidFill>
                          <a:schemeClr val="lt2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Canaliculi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“Canals” that extend from lacunae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6800" y="545775"/>
            <a:ext cx="2737524" cy="3837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Old Standard TT</vt:lpstr>
      <vt:lpstr>Bitter</vt:lpstr>
      <vt:lpstr>paperback</vt:lpstr>
      <vt:lpstr>Anatomy of Compact Bone</vt:lpstr>
      <vt:lpstr>Why does compact bone look the way it does?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Compact Bone</dc:title>
  <dc:creator>JHALKUFF</dc:creator>
  <cp:lastModifiedBy>jhalkuff</cp:lastModifiedBy>
  <cp:revision>1</cp:revision>
  <dcterms:modified xsi:type="dcterms:W3CDTF">2017-02-22T03:03:47Z</dcterms:modified>
</cp:coreProperties>
</file>