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Bitter" panose="020B0604020202020204" charset="0"/>
      <p:regular r:id="rId10"/>
      <p:bold r:id="rId11"/>
      <p:italic r:id="rId12"/>
    </p:embeddedFont>
    <p:embeddedFont>
      <p:font typeface="Old Standard TT" panose="020B0604020202020204" charset="0"/>
      <p:regular r:id="rId13"/>
      <p:bold r:id="rId14"/>
      <p: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DA6F966-F1DB-4D65-8F5F-4F7BE8E229CF}">
  <a:tblStyle styleId="{DDA6F966-F1DB-4D65-8F5F-4F7BE8E229CF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92042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7035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50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7180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8467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0334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3553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255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Hair &amp; Nails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3.4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223000"/>
            <a:ext cx="8520600" cy="83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Function: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53340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Protects skin, provides warmth, &amp; detects stimuli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Shape 71"/>
          <p:cNvGraphicFramePr/>
          <p:nvPr/>
        </p:nvGraphicFramePr>
        <p:xfrm>
          <a:off x="378950" y="291225"/>
          <a:ext cx="8472450" cy="4375875"/>
        </p:xfrm>
        <a:graphic>
          <a:graphicData uri="http://schemas.openxmlformats.org/drawingml/2006/table">
            <a:tbl>
              <a:tblPr>
                <a:noFill/>
                <a:tableStyleId>{DDA6F966-F1DB-4D65-8F5F-4F7BE8E229CF}</a:tableStyleId>
              </a:tblPr>
              <a:tblGrid>
                <a:gridCol w="3718175"/>
                <a:gridCol w="4754275"/>
              </a:tblGrid>
              <a:tr h="7143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3 Divisions of Hair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1000"/>
                        </a:spcBef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Write These Definitions Under the Picture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5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4191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3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Shaft</a:t>
                      </a: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Protrudes above skin</a:t>
                      </a:r>
                    </a:p>
                    <a:p>
                      <a:pPr marL="457200" lvl="0" indent="-4191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3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Root</a:t>
                      </a: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Extends up from hair bulb</a:t>
                      </a:r>
                    </a:p>
                    <a:p>
                      <a:pPr marL="457200" lvl="0" indent="-4191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30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Bulb</a:t>
                      </a: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White/round portion of root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225" y="1115850"/>
            <a:ext cx="2502950" cy="355124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355500" y="1823325"/>
            <a:ext cx="1763700" cy="55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Hair Shaft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362075" y="2991550"/>
            <a:ext cx="1763700" cy="55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Hair Root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355500" y="3623050"/>
            <a:ext cx="1763700" cy="55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Hair Bulb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Shape 80"/>
          <p:cNvGraphicFramePr/>
          <p:nvPr/>
        </p:nvGraphicFramePr>
        <p:xfrm>
          <a:off x="378950" y="291225"/>
          <a:ext cx="8472450" cy="4375875"/>
        </p:xfrm>
        <a:graphic>
          <a:graphicData uri="http://schemas.openxmlformats.org/drawingml/2006/table">
            <a:tbl>
              <a:tblPr>
                <a:noFill/>
                <a:tableStyleId>{DDA6F966-F1DB-4D65-8F5F-4F7BE8E229CF}</a:tableStyleId>
              </a:tblPr>
              <a:tblGrid>
                <a:gridCol w="4680275"/>
                <a:gridCol w="3792175"/>
              </a:tblGrid>
              <a:tr h="7143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37931"/>
                        <a:buFont typeface="Arial"/>
                        <a:buNone/>
                      </a:pPr>
                      <a:r>
                        <a:rPr lang="en" sz="29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Hair Shaft Cross Section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100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Write These Definitions Under the Picture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5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85714"/>
                        <a:buFont typeface="Bitter"/>
                        <a:buChar char="●"/>
                      </a:pPr>
                      <a:r>
                        <a:rPr lang="en" sz="28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Medulla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Middle (Central Core)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85714"/>
                        <a:buFont typeface="Bitter"/>
                        <a:buChar char="●"/>
                      </a:pPr>
                      <a:r>
                        <a:rPr lang="en" sz="28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Cortex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Thick layer that surrounds the medulla</a:t>
                      </a:r>
                    </a:p>
                    <a:p>
                      <a:pPr marL="457200" lvl="0" indent="-3810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85714"/>
                        <a:buFont typeface="Bitter"/>
                        <a:buChar char="●"/>
                      </a:pPr>
                      <a:r>
                        <a:rPr lang="en" sz="28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Cuticle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Outermost layer, covers cortex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2375" y="1138437"/>
            <a:ext cx="3375150" cy="26814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586300" y="3316700"/>
            <a:ext cx="838800" cy="39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Cortex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2353400" y="3743700"/>
            <a:ext cx="1013100" cy="39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Medulla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3717925" y="2747025"/>
            <a:ext cx="838800" cy="39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Cuticle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223000"/>
            <a:ext cx="8520600" cy="83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Goosebumps: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Arrector pili muscle attaches to the hair follicle &amp; pulls it upright (traps heat)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Shape 95"/>
          <p:cNvGraphicFramePr/>
          <p:nvPr/>
        </p:nvGraphicFramePr>
        <p:xfrm>
          <a:off x="644125" y="471047"/>
          <a:ext cx="8133225" cy="4245240"/>
        </p:xfrm>
        <a:graphic>
          <a:graphicData uri="http://schemas.openxmlformats.org/drawingml/2006/table">
            <a:tbl>
              <a:tblPr>
                <a:noFill/>
                <a:tableStyleId>{DDA6F966-F1DB-4D65-8F5F-4F7BE8E229CF}</a:tableStyleId>
              </a:tblPr>
              <a:tblGrid>
                <a:gridCol w="2711075"/>
                <a:gridCol w="2711075"/>
                <a:gridCol w="2711075"/>
              </a:tblGrid>
              <a:tr h="869150">
                <a:tc gridSpan="3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48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3 Hair Types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77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Round Shaft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Oval Shaft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Flat Shaft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6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Straight Hair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Wavy Hair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Curly/Kinky Hair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4000" y="2109807"/>
            <a:ext cx="1665550" cy="211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7182" y="2038350"/>
            <a:ext cx="1665550" cy="2160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09400" y="2028858"/>
            <a:ext cx="1503113" cy="2160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-81800"/>
            <a:ext cx="8520600" cy="83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Nails: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7175" y="883825"/>
            <a:ext cx="6027200" cy="384954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3523300" y="74000"/>
            <a:ext cx="1899600" cy="83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Cuticle: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Dead skin at nail base.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5457625" y="302600"/>
            <a:ext cx="1899600" cy="53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Lunula: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“White Moon”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821000" y="1544825"/>
            <a:ext cx="1636200" cy="83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Nail Plate: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Outer exposed surface of nail.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7196100" y="2572975"/>
            <a:ext cx="1636200" cy="83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Free Edge: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Extends beyond finger tip.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6139025" y="4082175"/>
            <a:ext cx="1636200" cy="83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Nail Bed: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Provides nourishment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739975" y="4185225"/>
            <a:ext cx="1636200" cy="83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Nail Fold: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Keeps foreign objects out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287175" y="2152800"/>
            <a:ext cx="1636200" cy="83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Nail Matrix: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Where growth occurs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On-screen Show (16:9)</PresentationFormat>
  <Paragraphs>90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Bitter</vt:lpstr>
      <vt:lpstr>Old Standard TT</vt:lpstr>
      <vt:lpstr>Arial</vt:lpstr>
      <vt:lpstr>paperback</vt:lpstr>
      <vt:lpstr>Hair &amp; Nails</vt:lpstr>
      <vt:lpstr>Function:</vt:lpstr>
      <vt:lpstr>PowerPoint Presentation</vt:lpstr>
      <vt:lpstr>PowerPoint Presentation</vt:lpstr>
      <vt:lpstr>Goosebumps:</vt:lpstr>
      <vt:lpstr>PowerPoint Presentation</vt:lpstr>
      <vt:lpstr>Nails: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Hair &amp; Nails</dc:title>
  <dc:creator>JHALKUFF</dc:creator>
  <cp:lastModifiedBy>jhalkuff</cp:lastModifiedBy>
  <cp:revision>1</cp:revision>
  <dcterms:modified xsi:type="dcterms:W3CDTF">2017-02-11T04:20:09Z</dcterms:modified>
</cp:coreProperties>
</file>