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4FDB-61B4-4D57-A451-117D3EBB9A2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BD9F-B790-484A-8B63-6328A3120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6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4FDB-61B4-4D57-A451-117D3EBB9A2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BD9F-B790-484A-8B63-6328A3120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8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4FDB-61B4-4D57-A451-117D3EBB9A2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BD9F-B790-484A-8B63-6328A3120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3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4FDB-61B4-4D57-A451-117D3EBB9A2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BD9F-B790-484A-8B63-6328A3120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3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4FDB-61B4-4D57-A451-117D3EBB9A2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BD9F-B790-484A-8B63-6328A3120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0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4FDB-61B4-4D57-A451-117D3EBB9A2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BD9F-B790-484A-8B63-6328A3120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05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4FDB-61B4-4D57-A451-117D3EBB9A2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BD9F-B790-484A-8B63-6328A3120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01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4FDB-61B4-4D57-A451-117D3EBB9A2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BD9F-B790-484A-8B63-6328A3120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2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4FDB-61B4-4D57-A451-117D3EBB9A2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BD9F-B790-484A-8B63-6328A3120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0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4FDB-61B4-4D57-A451-117D3EBB9A2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BD9F-B790-484A-8B63-6328A3120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6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4FDB-61B4-4D57-A451-117D3EBB9A2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BD9F-B790-484A-8B63-6328A3120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0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94FDB-61B4-4D57-A451-117D3EBB9A2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5BD9F-B790-484A-8B63-6328A3120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3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25262" y="699752"/>
            <a:ext cx="6553200" cy="335280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bg1"/>
            </a:solidFill>
            <a:prstDash val="dashDot"/>
          </a:ln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rgbClr val="F329BE"/>
                </a:solidFill>
                <a:latin typeface="TypeMeTwo" panose="02000603000000000000" pitchFamily="2" charset="0"/>
                <a:ea typeface="TypeMeTwo" panose="02000603000000000000" pitchFamily="2" charset="0"/>
              </a:rPr>
              <a:t>Vocabulary List</a:t>
            </a:r>
            <a:br>
              <a:rPr lang="en-US" sz="7200" b="1" dirty="0" smtClean="0">
                <a:solidFill>
                  <a:srgbClr val="F329BE"/>
                </a:solidFill>
                <a:latin typeface="TypeMeTwo" panose="02000603000000000000" pitchFamily="2" charset="0"/>
                <a:ea typeface="TypeMeTwo" panose="02000603000000000000" pitchFamily="2" charset="0"/>
              </a:rPr>
            </a:br>
            <a:r>
              <a:rPr lang="en-US" sz="7200" b="1" dirty="0" smtClean="0">
                <a:solidFill>
                  <a:srgbClr val="F329BE"/>
                </a:solidFill>
                <a:latin typeface="TypeMeTwo" panose="02000603000000000000" pitchFamily="2" charset="0"/>
                <a:ea typeface="TypeMeTwo" panose="02000603000000000000" pitchFamily="2" charset="0"/>
              </a:rPr>
              <a:t>   #2</a:t>
            </a:r>
            <a:r>
              <a:rPr lang="en-US" sz="7200" b="1" dirty="0" smtClean="0">
                <a:solidFill>
                  <a:srgbClr val="F329BE"/>
                </a:solidFill>
                <a:latin typeface="Orniste tfb" panose="02000500000000000000" pitchFamily="2" charset="0"/>
              </a:rPr>
              <a:t> </a:t>
            </a:r>
            <a:endParaRPr lang="en-US" sz="7200" b="1" dirty="0">
              <a:latin typeface="Orniste tfb" panose="020005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7146" y="4937759"/>
            <a:ext cx="2686812" cy="155427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  <a:prstDash val="dashDot"/>
          </a:ln>
        </p:spPr>
        <p:txBody>
          <a:bodyPr wrap="square" tIns="274320" rtlCol="0">
            <a:spAutoFit/>
          </a:bodyPr>
          <a:lstStyle/>
          <a:p>
            <a:pPr algn="ctr"/>
            <a:r>
              <a:rPr lang="en-US" sz="4000" b="1" dirty="0" smtClean="0">
                <a:latin typeface="DJB  It's Full of Dots - Straig" panose="02000500000000000000" pitchFamily="2" charset="0"/>
                <a:ea typeface="TypeMeTwo" panose="02000603000000000000" pitchFamily="2" charset="0"/>
              </a:rPr>
              <a:t>Quiz Monday</a:t>
            </a:r>
            <a:endParaRPr lang="en-US" sz="4000" dirty="0">
              <a:latin typeface="DJB  It's Full of Dots - Straig" panose="020005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1521" y="4940121"/>
            <a:ext cx="2966750" cy="155427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  <a:prstDash val="dashDot"/>
          </a:ln>
        </p:spPr>
        <p:txBody>
          <a:bodyPr wrap="square" tIns="274320" rtlCol="0">
            <a:spAutoFit/>
          </a:bodyPr>
          <a:lstStyle/>
          <a:p>
            <a:pPr algn="ctr"/>
            <a:r>
              <a:rPr lang="en-US" sz="4000" b="1" dirty="0" smtClean="0">
                <a:latin typeface="DJB  It's Full of Dots - Straig" panose="02000500000000000000" pitchFamily="2" charset="0"/>
                <a:ea typeface="TypeMeTwo" panose="02000603000000000000" pitchFamily="2" charset="0"/>
              </a:rPr>
              <a:t>September</a:t>
            </a:r>
            <a:r>
              <a:rPr lang="en-US" sz="4000" b="1" dirty="0" smtClean="0">
                <a:latin typeface="DJB  It's Full of Dots - Straig" panose="02000500000000000000" pitchFamily="2" charset="0"/>
                <a:ea typeface="TypeMeTwo" panose="02000603000000000000" pitchFamily="2" charset="0"/>
              </a:rPr>
              <a:t> 25</a:t>
            </a:r>
            <a:r>
              <a:rPr lang="en-US" sz="4000" b="1" baseline="30000" dirty="0" smtClean="0">
                <a:latin typeface="DJB  It's Full of Dots - Straig" panose="02000500000000000000" pitchFamily="2" charset="0"/>
                <a:ea typeface="TypeMeTwo" panose="02000603000000000000" pitchFamily="2" charset="0"/>
              </a:rPr>
              <a:t>th</a:t>
            </a:r>
            <a:r>
              <a:rPr lang="en-US" sz="4000" b="1" dirty="0" smtClean="0">
                <a:latin typeface="DJB  It's Full of Dots - Straig" panose="02000500000000000000" pitchFamily="2" charset="0"/>
                <a:ea typeface="TypeMeTwo" panose="02000603000000000000" pitchFamily="2" charset="0"/>
              </a:rPr>
              <a:t> </a:t>
            </a:r>
            <a:endParaRPr lang="en-US" sz="4000" dirty="0">
              <a:latin typeface="DJB  It's Full of Dots - Straig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11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1. </a:t>
            </a:r>
            <a:r>
              <a:rPr lang="en-US" sz="4000" b="1" dirty="0" err="1" smtClean="0">
                <a:solidFill>
                  <a:srgbClr val="F329BE"/>
                </a:solidFill>
                <a:latin typeface="KG I Need A Font" panose="02000000000000000000" pitchFamily="2" charset="0"/>
              </a:rPr>
              <a:t>Arteri</a:t>
            </a: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(o)- </a:t>
            </a:r>
            <a:r>
              <a:rPr lang="en-US" sz="4000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Of or pertaining to an artery.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2. </a:t>
            </a:r>
            <a:r>
              <a:rPr lang="en-US" sz="4000" b="1" dirty="0" err="1" smtClean="0">
                <a:solidFill>
                  <a:srgbClr val="F329BE"/>
                </a:solidFill>
                <a:latin typeface="KG I Need A Font" panose="02000000000000000000" pitchFamily="2" charset="0"/>
              </a:rPr>
              <a:t>Ambi</a:t>
            </a: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-:</a:t>
            </a:r>
            <a:r>
              <a:rPr lang="en-US" sz="4000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  Denoting something as positioned on both sides; describing both of two.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3. </a:t>
            </a:r>
            <a:r>
              <a:rPr lang="en-US" sz="4000" b="1" dirty="0" err="1" smtClean="0">
                <a:solidFill>
                  <a:srgbClr val="F329BE"/>
                </a:solidFill>
                <a:latin typeface="KG I Need A Font" panose="02000000000000000000" pitchFamily="2" charset="0"/>
              </a:rPr>
              <a:t>Nephr</a:t>
            </a: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(o)-:</a:t>
            </a:r>
            <a:r>
              <a:rPr lang="en-US" sz="4000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  Of or pertaining to the kidney.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4. Oss(</a:t>
            </a:r>
            <a:r>
              <a:rPr lang="en-US" sz="4000" b="1" dirty="0" err="1" smtClean="0">
                <a:solidFill>
                  <a:srgbClr val="F329BE"/>
                </a:solidFill>
                <a:latin typeface="KG I Need A Font" panose="02000000000000000000" pitchFamily="2" charset="0"/>
              </a:rPr>
              <a:t>eo</a:t>
            </a: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)(</a:t>
            </a:r>
            <a:r>
              <a:rPr lang="en-US" sz="4000" b="1" dirty="0" err="1" smtClean="0">
                <a:solidFill>
                  <a:srgbClr val="F329BE"/>
                </a:solidFill>
                <a:latin typeface="KG I Need A Font" panose="02000000000000000000" pitchFamily="2" charset="0"/>
              </a:rPr>
              <a:t>i</a:t>
            </a: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)-:  </a:t>
            </a:r>
            <a:r>
              <a:rPr lang="en-US" sz="4000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Pertaining to the bones.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5. Path(o)-:</a:t>
            </a:r>
            <a:r>
              <a:rPr lang="en-US" sz="4000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  Disease</a:t>
            </a:r>
          </a:p>
        </p:txBody>
      </p:sp>
    </p:spTree>
    <p:extLst>
      <p:ext uri="{BB962C8B-B14F-4D97-AF65-F5344CB8AC3E}">
        <p14:creationId xmlns:p14="http://schemas.microsoft.com/office/powerpoint/2010/main" val="1613415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6. </a:t>
            </a:r>
            <a:r>
              <a:rPr lang="en-US" sz="4000" b="1" dirty="0" err="1" smtClean="0">
                <a:solidFill>
                  <a:srgbClr val="F329BE"/>
                </a:solidFill>
                <a:latin typeface="KG I Need A Font" panose="02000000000000000000" pitchFamily="2" charset="0"/>
              </a:rPr>
              <a:t>Pleur</a:t>
            </a: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(a)(o)-:</a:t>
            </a:r>
            <a:r>
              <a:rPr lang="en-US" sz="4000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  Of or pertaining to the ribs.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7. </a:t>
            </a:r>
            <a:r>
              <a:rPr lang="en-US" sz="4000" b="1" dirty="0" err="1" smtClean="0">
                <a:solidFill>
                  <a:srgbClr val="F329BE"/>
                </a:solidFill>
                <a:latin typeface="KG I Need A Font" panose="02000000000000000000" pitchFamily="2" charset="0"/>
              </a:rPr>
              <a:t>Ren</a:t>
            </a: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(o)-:  </a:t>
            </a:r>
            <a:r>
              <a:rPr lang="en-US" sz="4000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Pertaining to the kidneys.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8. </a:t>
            </a:r>
            <a:r>
              <a:rPr lang="en-US" sz="4000" b="1" dirty="0" err="1" smtClean="0">
                <a:solidFill>
                  <a:srgbClr val="F329BE"/>
                </a:solidFill>
                <a:latin typeface="KG I Need A Font" panose="02000000000000000000" pitchFamily="2" charset="0"/>
              </a:rPr>
              <a:t>Scler</a:t>
            </a: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(o)-:</a:t>
            </a:r>
            <a:r>
              <a:rPr lang="en-US" sz="4000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 Hardness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9. Sub-:</a:t>
            </a:r>
            <a:r>
              <a:rPr lang="en-US" sz="4000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  Beneath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10. Trans-:  </a:t>
            </a:r>
            <a:r>
              <a:rPr lang="en-US" sz="4000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Denoting something as moving or situated “across” or “through”.</a:t>
            </a:r>
            <a:endParaRPr lang="en-US" sz="4000" b="1" dirty="0" smtClean="0">
              <a:solidFill>
                <a:srgbClr val="F329BE"/>
              </a:solidFill>
              <a:latin typeface="KG I Need A Font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333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110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DJB  It's Full of Dots - Straig</vt:lpstr>
      <vt:lpstr>KG I Need A Font</vt:lpstr>
      <vt:lpstr>Orniste tfb</vt:lpstr>
      <vt:lpstr>TypeMeTwo</vt:lpstr>
      <vt:lpstr>Office Theme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jhalkuff</dc:creator>
  <cp:lastModifiedBy>jhalkuff</cp:lastModifiedBy>
  <cp:revision>4</cp:revision>
  <dcterms:created xsi:type="dcterms:W3CDTF">2016-02-22T13:40:13Z</dcterms:created>
  <dcterms:modified xsi:type="dcterms:W3CDTF">2017-09-18T13:24:13Z</dcterms:modified>
</cp:coreProperties>
</file>